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70" r:id="rId3"/>
    <p:sldId id="379" r:id="rId4"/>
    <p:sldId id="380" r:id="rId5"/>
    <p:sldId id="377" r:id="rId6"/>
    <p:sldId id="378" r:id="rId7"/>
    <p:sldId id="262" r:id="rId8"/>
    <p:sldId id="372" r:id="rId9"/>
    <p:sldId id="381" r:id="rId10"/>
    <p:sldId id="382" r:id="rId11"/>
    <p:sldId id="383" r:id="rId12"/>
    <p:sldId id="260" r:id="rId13"/>
    <p:sldId id="257" r:id="rId14"/>
    <p:sldId id="258" r:id="rId15"/>
    <p:sldId id="374" r:id="rId16"/>
    <p:sldId id="261" r:id="rId17"/>
    <p:sldId id="373" r:id="rId18"/>
    <p:sldId id="384"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2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2681775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53528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1768296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4149590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7D580A-ECE6-45CE-9537-2BC656DFEAD8}" type="datetimeFigureOut">
              <a:rPr lang="en-US" smtClean="0"/>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440204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7D580A-ECE6-45CE-9537-2BC656DFEAD8}" type="datetimeFigureOut">
              <a:rPr lang="en-US" smtClean="0"/>
              <a:t>8/18/2024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334393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7D580A-ECE6-45CE-9537-2BC656DFEAD8}" type="datetimeFigureOut">
              <a:rPr lang="en-US" smtClean="0"/>
              <a:t>8/18/2024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1559093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7D580A-ECE6-45CE-9537-2BC656DFEAD8}" type="datetimeFigureOut">
              <a:rPr lang="en-US" smtClean="0"/>
              <a:t>8/18/2024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3119725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7D580A-ECE6-45CE-9537-2BC656DFEAD8}" type="datetimeFigureOut">
              <a:rPr lang="en-US" smtClean="0"/>
              <a:t>8/18/2024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965268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7D580A-ECE6-45CE-9537-2BC656DFEAD8}" type="datetimeFigureOut">
              <a:rPr lang="en-US" smtClean="0"/>
              <a:t>8/18/2024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2695131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7D580A-ECE6-45CE-9537-2BC656DFEAD8}" type="datetimeFigureOut">
              <a:rPr lang="en-US" smtClean="0"/>
              <a:t>8/18/2024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3513464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7D580A-ECE6-45CE-9537-2BC656DFEAD8}" type="datetimeFigureOut">
              <a:rPr lang="en-US" smtClean="0"/>
              <a:t>8/18/2024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79AC38-D7AC-44D5-AD12-9215AFE7F7EE}" type="slidenum">
              <a:rPr lang="en-US" smtClean="0"/>
              <a:t>‹#›</a:t>
            </a:fld>
            <a:endParaRPr lang="en-US"/>
          </a:p>
        </p:txBody>
      </p:sp>
    </p:spTree>
    <p:extLst>
      <p:ext uri="{BB962C8B-B14F-4D97-AF65-F5344CB8AC3E}">
        <p14:creationId xmlns:p14="http://schemas.microsoft.com/office/powerpoint/2010/main" val="13943878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digikey.com/en/products/detail/itt-cannon,-llc/M83513%2F25-D01CP/4803943" TargetMode="External"/><Relationship Id="rId1" Type="http://schemas.openxmlformats.org/officeDocument/2006/relationships/slideLayout" Target="../slideLayouts/slideLayout2.xml"/><Relationship Id="rId5" Type="http://schemas.openxmlformats.org/officeDocument/2006/relationships/hyperlink" Target="https://www.amazon.com/Header-Lystaii-Pin-Connector-Electronic/dp/B06ZZN8L9S/" TargetMode="Externa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afefspietz/MEMSduino/raw/main/PCB_files/microd-header-adapter-board-rev2-gerbers.zip" TargetMode="External"/><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github.com/lafefspietz/MEMSduino/raw/main/PCB_files/microd-header-adapter-board-rev2.PrjPcb" TargetMode="External"/><Relationship Id="rId5" Type="http://schemas.openxmlformats.org/officeDocument/2006/relationships/hyperlink" Target="https://github.com/lafefspietz/MEMSduino/raw/main/PCB_files/microd-header-adapter-board-rev2.SchDoc" TargetMode="External"/><Relationship Id="rId4" Type="http://schemas.openxmlformats.org/officeDocument/2006/relationships/hyperlink" Target="https://github.com/lafefspietz/MEMSduino/raw/main/PCB_files/microd-header-adapter-board-rev2.PcbDoc"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hyperlink" Target="https://www.digikey.com/en/products/detail/yageo/MFR-25FBF52-10K/13219" TargetMode="External"/><Relationship Id="rId2" Type="http://schemas.openxmlformats.org/officeDocument/2006/relationships/hyperlink" Target="https://www.amazon.com/ZYAMY-Dupont-Connector-Multicolor-Breadboard/dp/B0789F523N/" TargetMode="Externa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hyperlink" Target="https://www.digikey.com/en/products/detail/e-switch/TL59NF160Q/390533" TargetMode="External"/><Relationship Id="rId4" Type="http://schemas.openxmlformats.org/officeDocument/2006/relationships/hyperlink" Target="https://www.adafruit.com/product/1559"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a:bodyPr>
          <a:lstStyle/>
          <a:p>
            <a:r>
              <a:rPr lang="en-US" dirty="0"/>
              <a:t>SP8T + SOL System</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1903780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circuit board breaks out the MicroD found at the base of many dilution refrigerators into a set of up to 20 lines, each broken out in a pair of identical 4 pin header outputs.  Labels are specific to our switch matrix at NIST, but can be adapted to any switch with 20 or fewer lines.</a:t>
            </a:r>
            <a:endParaRPr lang="en-US" sz="1200" dirty="0"/>
          </a:p>
        </p:txBody>
      </p:sp>
    </p:spTree>
    <p:extLst>
      <p:ext uri="{BB962C8B-B14F-4D97-AF65-F5344CB8AC3E}">
        <p14:creationId xmlns:p14="http://schemas.microsoft.com/office/powerpoint/2010/main" val="3549768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8429-940B-7024-066C-80424AE31A7F}"/>
              </a:ext>
            </a:extLst>
          </p:cNvPr>
          <p:cNvSpPr>
            <a:spLocks noGrp="1"/>
          </p:cNvSpPr>
          <p:nvPr>
            <p:ph type="title"/>
          </p:nvPr>
        </p:nvSpPr>
        <p:spPr/>
        <p:txBody>
          <a:bodyPr/>
          <a:lstStyle/>
          <a:p>
            <a:pPr algn="ctr"/>
            <a:r>
              <a:rPr lang="en-US" dirty="0"/>
              <a:t>Parts</a:t>
            </a:r>
          </a:p>
        </p:txBody>
      </p:sp>
      <p:sp>
        <p:nvSpPr>
          <p:cNvPr id="5" name="TextBox 4">
            <a:extLst>
              <a:ext uri="{FF2B5EF4-FFF2-40B4-BE49-F238E27FC236}">
                <a16:creationId xmlns:a16="http://schemas.microsoft.com/office/drawing/2014/main" id="{10230216-E908-3C62-A1C5-C22DF7E08DE2}"/>
              </a:ext>
            </a:extLst>
          </p:cNvPr>
          <p:cNvSpPr txBox="1"/>
          <p:nvPr/>
        </p:nvSpPr>
        <p:spPr>
          <a:xfrm>
            <a:off x="287518" y="4852150"/>
            <a:ext cx="4572000" cy="646331"/>
          </a:xfrm>
          <a:prstGeom prst="rect">
            <a:avLst/>
          </a:prstGeom>
          <a:noFill/>
        </p:spPr>
        <p:txBody>
          <a:bodyPr wrap="square">
            <a:spAutoFit/>
          </a:bodyPr>
          <a:lstStyle/>
          <a:p>
            <a:r>
              <a:rPr lang="en-US" dirty="0">
                <a:hlinkClick r:id="rId2"/>
              </a:rPr>
              <a:t>https://www.digikey.com/en/products/detail/itt-cannon,-llc/M83513%2F25-D01CP/4803943</a:t>
            </a:r>
            <a:r>
              <a:rPr lang="en-US" dirty="0"/>
              <a:t> </a:t>
            </a:r>
          </a:p>
        </p:txBody>
      </p:sp>
      <p:pic>
        <p:nvPicPr>
          <p:cNvPr id="7" name="Picture 6">
            <a:extLst>
              <a:ext uri="{FF2B5EF4-FFF2-40B4-BE49-F238E27FC236}">
                <a16:creationId xmlns:a16="http://schemas.microsoft.com/office/drawing/2014/main" id="{E7F9C683-A901-8F2A-D67F-6FB325FDBED5}"/>
              </a:ext>
            </a:extLst>
          </p:cNvPr>
          <p:cNvPicPr>
            <a:picLocks noChangeAspect="1"/>
          </p:cNvPicPr>
          <p:nvPr/>
        </p:nvPicPr>
        <p:blipFill>
          <a:blip r:embed="rId3"/>
          <a:stretch>
            <a:fillRect/>
          </a:stretch>
        </p:blipFill>
        <p:spPr>
          <a:xfrm>
            <a:off x="136109" y="1690689"/>
            <a:ext cx="4051340" cy="3152204"/>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7D227F5B-341C-AC5B-56E2-D77EADE886A1}"/>
              </a:ext>
            </a:extLst>
          </p:cNvPr>
          <p:cNvPicPr>
            <a:picLocks noChangeAspect="1"/>
          </p:cNvPicPr>
          <p:nvPr/>
        </p:nvPicPr>
        <p:blipFill rotWithShape="1">
          <a:blip r:embed="rId4">
            <a:extLst>
              <a:ext uri="{28A0092B-C50C-407E-A947-70E740481C1C}">
                <a14:useLocalDpi xmlns:a14="http://schemas.microsoft.com/office/drawing/2010/main" val="0"/>
              </a:ext>
            </a:extLst>
          </a:blip>
          <a:srcRect l="21340" t="-884" r="63471"/>
          <a:stretch/>
        </p:blipFill>
        <p:spPr>
          <a:xfrm rot="5400000">
            <a:off x="6362991" y="1487179"/>
            <a:ext cx="688355" cy="4571998"/>
          </a:xfrm>
          <a:prstGeom prst="rect">
            <a:avLst/>
          </a:prstGeom>
        </p:spPr>
      </p:pic>
      <p:sp>
        <p:nvSpPr>
          <p:cNvPr id="9" name="TextBox 8">
            <a:extLst>
              <a:ext uri="{FF2B5EF4-FFF2-40B4-BE49-F238E27FC236}">
                <a16:creationId xmlns:a16="http://schemas.microsoft.com/office/drawing/2014/main" id="{86F3D87F-DF27-D55D-A06C-B9692D6E432A}"/>
              </a:ext>
            </a:extLst>
          </p:cNvPr>
          <p:cNvSpPr txBox="1"/>
          <p:nvPr/>
        </p:nvSpPr>
        <p:spPr>
          <a:xfrm>
            <a:off x="4527954" y="4117355"/>
            <a:ext cx="4614420" cy="646331"/>
          </a:xfrm>
          <a:prstGeom prst="rect">
            <a:avLst/>
          </a:prstGeom>
          <a:noFill/>
        </p:spPr>
        <p:txBody>
          <a:bodyPr wrap="square">
            <a:spAutoFit/>
          </a:bodyPr>
          <a:lstStyle/>
          <a:p>
            <a:r>
              <a:rPr lang="en-US" dirty="0">
                <a:hlinkClick r:id="rId5"/>
              </a:rPr>
              <a:t>https://www.amazon.com/Header-Lystaii-Pin-Connector-Electronic/dp/B06ZZN8L9S/</a:t>
            </a:r>
            <a:r>
              <a:rPr lang="en-US" dirty="0"/>
              <a:t> </a:t>
            </a:r>
          </a:p>
        </p:txBody>
      </p:sp>
      <p:sp>
        <p:nvSpPr>
          <p:cNvPr id="10" name="Rectangle: Rounded Corners 9">
            <a:extLst>
              <a:ext uri="{FF2B5EF4-FFF2-40B4-BE49-F238E27FC236}">
                <a16:creationId xmlns:a16="http://schemas.microsoft.com/office/drawing/2014/main" id="{FB14523A-F27E-1663-0C38-FC973D0E4A2C}"/>
              </a:ext>
            </a:extLst>
          </p:cNvPr>
          <p:cNvSpPr/>
          <p:nvPr/>
        </p:nvSpPr>
        <p:spPr>
          <a:xfrm>
            <a:off x="5378398" y="2946023"/>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x1</a:t>
            </a:r>
          </a:p>
        </p:txBody>
      </p:sp>
      <p:sp>
        <p:nvSpPr>
          <p:cNvPr id="11" name="Rectangle: Rounded Corners 10">
            <a:extLst>
              <a:ext uri="{FF2B5EF4-FFF2-40B4-BE49-F238E27FC236}">
                <a16:creationId xmlns:a16="http://schemas.microsoft.com/office/drawing/2014/main" id="{527FD85D-0944-978D-DFB5-D0554B916AE6}"/>
              </a:ext>
            </a:extLst>
          </p:cNvPr>
          <p:cNvSpPr/>
          <p:nvPr/>
        </p:nvSpPr>
        <p:spPr>
          <a:xfrm>
            <a:off x="956092" y="1681432"/>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M83513/25-D01CP x1</a:t>
            </a:r>
            <a:endParaRPr lang="en-US" sz="1350" dirty="0"/>
          </a:p>
        </p:txBody>
      </p:sp>
      <p:sp>
        <p:nvSpPr>
          <p:cNvPr id="12" name="Rectangle: Rounded Corners 11">
            <a:extLst>
              <a:ext uri="{FF2B5EF4-FFF2-40B4-BE49-F238E27FC236}">
                <a16:creationId xmlns:a16="http://schemas.microsoft.com/office/drawing/2014/main" id="{BED430A4-5461-579D-6AE7-BADBD8813811}"/>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480307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29E04BE2-F298-1A30-6A3B-F0850CAA27D4}"/>
              </a:ext>
            </a:extLst>
          </p:cNvPr>
          <p:cNvPicPr>
            <a:picLocks noChangeAspect="1"/>
          </p:cNvPicPr>
          <p:nvPr/>
        </p:nvPicPr>
        <p:blipFill rotWithShape="1">
          <a:blip r:embed="rId2">
            <a:extLst>
              <a:ext uri="{28A0092B-C50C-407E-A947-70E740481C1C}">
                <a14:useLocalDpi xmlns:a14="http://schemas.microsoft.com/office/drawing/2010/main" val="0"/>
              </a:ext>
            </a:extLst>
          </a:blip>
          <a:srcRect l="21987" t="23809" r="23288" b="27285"/>
          <a:stretch/>
        </p:blipFill>
        <p:spPr>
          <a:xfrm>
            <a:off x="801278" y="1734784"/>
            <a:ext cx="5137609" cy="3513220"/>
          </a:xfrm>
          <a:prstGeom prst="rect">
            <a:avLst/>
          </a:prstGeom>
        </p:spPr>
      </p:pic>
      <p:sp>
        <p:nvSpPr>
          <p:cNvPr id="5" name="Rectangle: Rounded Corners 4">
            <a:extLst>
              <a:ext uri="{FF2B5EF4-FFF2-40B4-BE49-F238E27FC236}">
                <a16:creationId xmlns:a16="http://schemas.microsoft.com/office/drawing/2014/main" id="{DAE59AB4-C1AD-D61F-DF65-6F2495EECCA5}"/>
              </a:ext>
            </a:extLst>
          </p:cNvPr>
          <p:cNvSpPr/>
          <p:nvPr/>
        </p:nvSpPr>
        <p:spPr>
          <a:xfrm>
            <a:off x="5919117" y="1756217"/>
            <a:ext cx="2423605" cy="16103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US" dirty="0"/>
          </a:p>
          <a:p>
            <a:r>
              <a:rPr lang="en-US" dirty="0"/>
              <a:t>66 x 44 mm size</a:t>
            </a:r>
          </a:p>
          <a:p>
            <a:r>
              <a:rPr lang="en-US" dirty="0"/>
              <a:t>Black solder mask</a:t>
            </a:r>
          </a:p>
          <a:p>
            <a:r>
              <a:rPr lang="en-US" dirty="0"/>
              <a:t>White silkscreen</a:t>
            </a:r>
          </a:p>
          <a:p>
            <a:r>
              <a:rPr lang="en-US" dirty="0"/>
              <a:t>1.6mm FR4</a:t>
            </a:r>
          </a:p>
          <a:p>
            <a:pPr algn="ctr"/>
            <a:endParaRPr lang="en-US" dirty="0"/>
          </a:p>
        </p:txBody>
      </p:sp>
      <p:sp>
        <p:nvSpPr>
          <p:cNvPr id="7" name="TextBox 6">
            <a:extLst>
              <a:ext uri="{FF2B5EF4-FFF2-40B4-BE49-F238E27FC236}">
                <a16:creationId xmlns:a16="http://schemas.microsoft.com/office/drawing/2014/main" id="{6E59F2BC-95F7-39DC-AB36-D4CEBF5116B6}"/>
              </a:ext>
            </a:extLst>
          </p:cNvPr>
          <p:cNvSpPr txBox="1"/>
          <p:nvPr/>
        </p:nvSpPr>
        <p:spPr>
          <a:xfrm>
            <a:off x="410066" y="5248004"/>
            <a:ext cx="4572000" cy="923330"/>
          </a:xfrm>
          <a:prstGeom prst="rect">
            <a:avLst/>
          </a:prstGeom>
          <a:noFill/>
        </p:spPr>
        <p:txBody>
          <a:bodyPr wrap="square">
            <a:spAutoFit/>
          </a:bodyPr>
          <a:lstStyle/>
          <a:p>
            <a:r>
              <a:rPr lang="en-US" dirty="0">
                <a:hlinkClick r:id="rId3"/>
              </a:rPr>
              <a:t>https://github.com/lafefspietz/MEMSduino/raw/main/PCB_files/microd-header-adapter-board-rev2-gerbers.zip</a:t>
            </a:r>
            <a:r>
              <a:rPr lang="en-US" dirty="0"/>
              <a:t> </a:t>
            </a:r>
          </a:p>
        </p:txBody>
      </p:sp>
      <p:pic>
        <p:nvPicPr>
          <p:cNvPr id="9" name="Picture 8">
            <a:extLst>
              <a:ext uri="{FF2B5EF4-FFF2-40B4-BE49-F238E27FC236}">
                <a16:creationId xmlns:a16="http://schemas.microsoft.com/office/drawing/2014/main" id="{1F85758C-96B9-64BB-EC80-734CD54B0CA2}"/>
              </a:ext>
            </a:extLst>
          </p:cNvPr>
          <p:cNvPicPr>
            <a:picLocks noChangeAspect="1"/>
          </p:cNvPicPr>
          <p:nvPr/>
        </p:nvPicPr>
        <p:blipFill>
          <a:blip r:embed="rId4"/>
          <a:stretch>
            <a:fillRect/>
          </a:stretch>
        </p:blipFill>
        <p:spPr>
          <a:xfrm>
            <a:off x="358218" y="290641"/>
            <a:ext cx="8427563" cy="1319355"/>
          </a:xfrm>
          <a:prstGeom prst="rect">
            <a:avLst/>
          </a:prstGeom>
        </p:spPr>
      </p:pic>
      <p:sp>
        <p:nvSpPr>
          <p:cNvPr id="8" name="Rectangle: Rounded Corners 7">
            <a:extLst>
              <a:ext uri="{FF2B5EF4-FFF2-40B4-BE49-F238E27FC236}">
                <a16:creationId xmlns:a16="http://schemas.microsoft.com/office/drawing/2014/main" id="{7D5A90F6-CF85-BF06-4F75-E9FF9FC15568}"/>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438696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D58CB7B1-704B-30B9-FFB6-3D0320A1B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73" y="1297090"/>
            <a:ext cx="6075719" cy="4649061"/>
          </a:xfrm>
          <a:prstGeom prst="rect">
            <a:avLst/>
          </a:prstGeom>
        </p:spPr>
      </p:pic>
      <p:sp>
        <p:nvSpPr>
          <p:cNvPr id="3" name="Rectangle: Rounded Corners 2">
            <a:extLst>
              <a:ext uri="{FF2B5EF4-FFF2-40B4-BE49-F238E27FC236}">
                <a16:creationId xmlns:a16="http://schemas.microsoft.com/office/drawing/2014/main" id="{9ED80EFA-94C5-41B9-1233-B34AD9297267}"/>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Title 1">
            <a:extLst>
              <a:ext uri="{FF2B5EF4-FFF2-40B4-BE49-F238E27FC236}">
                <a16:creationId xmlns:a16="http://schemas.microsoft.com/office/drawing/2014/main" id="{0D40B351-F223-1C7C-1276-807460637BB0}"/>
              </a:ext>
            </a:extLst>
          </p:cNvPr>
          <p:cNvSpPr>
            <a:spLocks noGrp="1"/>
          </p:cNvSpPr>
          <p:nvPr>
            <p:ph type="title"/>
          </p:nvPr>
        </p:nvSpPr>
        <p:spPr>
          <a:xfrm>
            <a:off x="470682" y="18479"/>
            <a:ext cx="7886700" cy="1325563"/>
          </a:xfrm>
        </p:spPr>
        <p:txBody>
          <a:bodyPr/>
          <a:lstStyle/>
          <a:p>
            <a:pPr algn="ctr"/>
            <a:r>
              <a:rPr lang="en-US" dirty="0"/>
              <a:t>Header breakaways:</a:t>
            </a:r>
            <a:br>
              <a:rPr lang="en-US" dirty="0"/>
            </a:br>
            <a:r>
              <a:rPr lang="en-US" dirty="0"/>
              <a:t>4 pin x8</a:t>
            </a:r>
          </a:p>
        </p:txBody>
      </p:sp>
    </p:spTree>
    <p:extLst>
      <p:ext uri="{BB962C8B-B14F-4D97-AF65-F5344CB8AC3E}">
        <p14:creationId xmlns:p14="http://schemas.microsoft.com/office/powerpoint/2010/main" val="1247070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9E75E-3D35-B7AB-D454-431CB9218A44}"/>
              </a:ext>
            </a:extLst>
          </p:cNvPr>
          <p:cNvSpPr>
            <a:spLocks noGrp="1"/>
          </p:cNvSpPr>
          <p:nvPr>
            <p:ph type="title"/>
          </p:nvPr>
        </p:nvSpPr>
        <p:spPr/>
        <p:txBody>
          <a:bodyPr/>
          <a:lstStyle/>
          <a:p>
            <a:r>
              <a:rPr lang="en-US" dirty="0"/>
              <a:t>Cut off the screws with a cutting wheel:</a:t>
            </a:r>
          </a:p>
        </p:txBody>
      </p:sp>
      <p:pic>
        <p:nvPicPr>
          <p:cNvPr id="5" name="Picture 4" descr="A picture containing text, electronics&#10;&#10;Description automatically generated">
            <a:extLst>
              <a:ext uri="{FF2B5EF4-FFF2-40B4-BE49-F238E27FC236}">
                <a16:creationId xmlns:a16="http://schemas.microsoft.com/office/drawing/2014/main" id="{C78A273A-8F2F-DF91-3E97-2FCD3BE86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945" y="2298790"/>
            <a:ext cx="5142175" cy="3428117"/>
          </a:xfrm>
          <a:prstGeom prst="rect">
            <a:avLst/>
          </a:prstGeom>
        </p:spPr>
      </p:pic>
      <p:pic>
        <p:nvPicPr>
          <p:cNvPr id="7" name="Picture 6" descr="A close-up of a circuit board&#10;&#10;Description automatically generated with low confidence">
            <a:extLst>
              <a:ext uri="{FF2B5EF4-FFF2-40B4-BE49-F238E27FC236}">
                <a16:creationId xmlns:a16="http://schemas.microsoft.com/office/drawing/2014/main" id="{F1578051-C095-D491-B8A8-08AD5DD84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87" y="2620614"/>
            <a:ext cx="3202357" cy="2043887"/>
          </a:xfrm>
          <a:prstGeom prst="rect">
            <a:avLst/>
          </a:prstGeom>
        </p:spPr>
      </p:pic>
      <p:sp>
        <p:nvSpPr>
          <p:cNvPr id="4" name="Rectangle: Rounded Corners 3">
            <a:extLst>
              <a:ext uri="{FF2B5EF4-FFF2-40B4-BE49-F238E27FC236}">
                <a16:creationId xmlns:a16="http://schemas.microsoft.com/office/drawing/2014/main" id="{F9AC1377-9748-575A-3764-00059DD0E4AC}"/>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984973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Description automatically generated with low confidence">
            <a:extLst>
              <a:ext uri="{FF2B5EF4-FFF2-40B4-BE49-F238E27FC236}">
                <a16:creationId xmlns:a16="http://schemas.microsoft.com/office/drawing/2014/main" id="{42E3DFCD-831E-BDB9-E761-737B0DEEA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3800" y="141027"/>
            <a:ext cx="4200466" cy="6001551"/>
          </a:xfrm>
          <a:prstGeom prst="rect">
            <a:avLst/>
          </a:prstGeom>
        </p:spPr>
      </p:pic>
      <p:sp>
        <p:nvSpPr>
          <p:cNvPr id="6" name="Rectangle: Rounded Corners 5">
            <a:extLst>
              <a:ext uri="{FF2B5EF4-FFF2-40B4-BE49-F238E27FC236}">
                <a16:creationId xmlns:a16="http://schemas.microsoft.com/office/drawing/2014/main" id="{65EDFBB1-5966-BA56-EC47-047038A2895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314671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8774D-86FB-970C-4A26-FC6DC79F7754}"/>
              </a:ext>
            </a:extLst>
          </p:cNvPr>
          <p:cNvSpPr>
            <a:spLocks noGrp="1"/>
          </p:cNvSpPr>
          <p:nvPr>
            <p:ph type="title"/>
          </p:nvPr>
        </p:nvSpPr>
        <p:spPr/>
        <p:txBody>
          <a:bodyPr/>
          <a:lstStyle/>
          <a:p>
            <a:pPr algn="ctr"/>
            <a:r>
              <a:rPr lang="en-US" dirty="0"/>
              <a:t>Mechanical Drawing</a:t>
            </a:r>
          </a:p>
        </p:txBody>
      </p:sp>
      <p:pic>
        <p:nvPicPr>
          <p:cNvPr id="5" name="Picture 4">
            <a:extLst>
              <a:ext uri="{FF2B5EF4-FFF2-40B4-BE49-F238E27FC236}">
                <a16:creationId xmlns:a16="http://schemas.microsoft.com/office/drawing/2014/main" id="{4E4CA0C6-A1DC-D60A-0888-A9871AE3C233}"/>
              </a:ext>
            </a:extLst>
          </p:cNvPr>
          <p:cNvPicPr>
            <a:picLocks noChangeAspect="1"/>
          </p:cNvPicPr>
          <p:nvPr/>
        </p:nvPicPr>
        <p:blipFill>
          <a:blip r:embed="rId2"/>
          <a:stretch>
            <a:fillRect/>
          </a:stretch>
        </p:blipFill>
        <p:spPr>
          <a:xfrm>
            <a:off x="628651" y="1336603"/>
            <a:ext cx="6686550" cy="4768802"/>
          </a:xfrm>
          <a:prstGeom prst="rect">
            <a:avLst/>
          </a:prstGeom>
        </p:spPr>
      </p:pic>
      <p:sp>
        <p:nvSpPr>
          <p:cNvPr id="6" name="Rectangle: Rounded Corners 5">
            <a:extLst>
              <a:ext uri="{FF2B5EF4-FFF2-40B4-BE49-F238E27FC236}">
                <a16:creationId xmlns:a16="http://schemas.microsoft.com/office/drawing/2014/main" id="{DA7EB3B4-7F12-3581-3D0D-F8102B64975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830095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A020-48CA-F162-EDFA-B6222569535B}"/>
              </a:ext>
            </a:extLst>
          </p:cNvPr>
          <p:cNvSpPr>
            <a:spLocks noGrp="1"/>
          </p:cNvSpPr>
          <p:nvPr>
            <p:ph type="title"/>
          </p:nvPr>
        </p:nvSpPr>
        <p:spPr>
          <a:xfrm>
            <a:off x="628650" y="0"/>
            <a:ext cx="7886700" cy="1325563"/>
          </a:xfrm>
        </p:spPr>
        <p:txBody>
          <a:bodyPr/>
          <a:lstStyle/>
          <a:p>
            <a:pPr algn="ctr"/>
            <a:r>
              <a:rPr lang="en-US" dirty="0"/>
              <a:t>Altium Designer Files</a:t>
            </a:r>
          </a:p>
        </p:txBody>
      </p:sp>
      <p:pic>
        <p:nvPicPr>
          <p:cNvPr id="5" name="Picture 4">
            <a:extLst>
              <a:ext uri="{FF2B5EF4-FFF2-40B4-BE49-F238E27FC236}">
                <a16:creationId xmlns:a16="http://schemas.microsoft.com/office/drawing/2014/main" id="{85F7195A-5450-0C90-7483-9634E8C209FA}"/>
              </a:ext>
            </a:extLst>
          </p:cNvPr>
          <p:cNvPicPr>
            <a:picLocks noChangeAspect="1"/>
          </p:cNvPicPr>
          <p:nvPr/>
        </p:nvPicPr>
        <p:blipFill>
          <a:blip r:embed="rId2"/>
          <a:stretch>
            <a:fillRect/>
          </a:stretch>
        </p:blipFill>
        <p:spPr>
          <a:xfrm>
            <a:off x="628650" y="893877"/>
            <a:ext cx="4388167" cy="2327733"/>
          </a:xfrm>
          <a:prstGeom prst="rect">
            <a:avLst/>
          </a:prstGeom>
        </p:spPr>
      </p:pic>
      <p:pic>
        <p:nvPicPr>
          <p:cNvPr id="7" name="Picture 6">
            <a:extLst>
              <a:ext uri="{FF2B5EF4-FFF2-40B4-BE49-F238E27FC236}">
                <a16:creationId xmlns:a16="http://schemas.microsoft.com/office/drawing/2014/main" id="{BEB841CB-B3DD-8B8F-9770-C460509CD2F3}"/>
              </a:ext>
            </a:extLst>
          </p:cNvPr>
          <p:cNvPicPr>
            <a:picLocks noChangeAspect="1"/>
          </p:cNvPicPr>
          <p:nvPr/>
        </p:nvPicPr>
        <p:blipFill>
          <a:blip r:embed="rId3"/>
          <a:stretch>
            <a:fillRect/>
          </a:stretch>
        </p:blipFill>
        <p:spPr>
          <a:xfrm>
            <a:off x="5636590" y="957540"/>
            <a:ext cx="3139765" cy="4528140"/>
          </a:xfrm>
          <a:prstGeom prst="rect">
            <a:avLst/>
          </a:prstGeom>
        </p:spPr>
      </p:pic>
      <p:sp>
        <p:nvSpPr>
          <p:cNvPr id="9" name="TextBox 8">
            <a:extLst>
              <a:ext uri="{FF2B5EF4-FFF2-40B4-BE49-F238E27FC236}">
                <a16:creationId xmlns:a16="http://schemas.microsoft.com/office/drawing/2014/main" id="{68F59E6A-796E-18F4-5410-367F41158BA5}"/>
              </a:ext>
            </a:extLst>
          </p:cNvPr>
          <p:cNvSpPr txBox="1"/>
          <p:nvPr/>
        </p:nvSpPr>
        <p:spPr>
          <a:xfrm>
            <a:off x="418294" y="4855440"/>
            <a:ext cx="4572000" cy="923330"/>
          </a:xfrm>
          <a:prstGeom prst="rect">
            <a:avLst/>
          </a:prstGeom>
          <a:noFill/>
        </p:spPr>
        <p:txBody>
          <a:bodyPr wrap="square">
            <a:spAutoFit/>
          </a:bodyPr>
          <a:lstStyle/>
          <a:p>
            <a:r>
              <a:rPr lang="en-US" dirty="0">
                <a:hlinkClick r:id="rId4"/>
              </a:rPr>
              <a:t>https://github.com/lafefspietz/MEMSduino/raw/main/PCB_files/microd-header-adapter-board-rev2.PcbDoc</a:t>
            </a:r>
            <a:r>
              <a:rPr lang="en-US" dirty="0"/>
              <a:t> </a:t>
            </a:r>
          </a:p>
        </p:txBody>
      </p:sp>
      <p:sp>
        <p:nvSpPr>
          <p:cNvPr id="11" name="TextBox 10">
            <a:extLst>
              <a:ext uri="{FF2B5EF4-FFF2-40B4-BE49-F238E27FC236}">
                <a16:creationId xmlns:a16="http://schemas.microsoft.com/office/drawing/2014/main" id="{E04DC9BE-7177-9218-F66E-BD9DCB946376}"/>
              </a:ext>
            </a:extLst>
          </p:cNvPr>
          <p:cNvSpPr txBox="1"/>
          <p:nvPr/>
        </p:nvSpPr>
        <p:spPr>
          <a:xfrm>
            <a:off x="444817" y="3174726"/>
            <a:ext cx="4572000" cy="923330"/>
          </a:xfrm>
          <a:prstGeom prst="rect">
            <a:avLst/>
          </a:prstGeom>
          <a:noFill/>
        </p:spPr>
        <p:txBody>
          <a:bodyPr wrap="square">
            <a:spAutoFit/>
          </a:bodyPr>
          <a:lstStyle/>
          <a:p>
            <a:r>
              <a:rPr lang="en-US" dirty="0">
                <a:hlinkClick r:id="rId5"/>
              </a:rPr>
              <a:t>https://github.com/lafefspietz/MEMSduino/raw/main/PCB_files/microd-header-adapter-board-rev2.SchDoc</a:t>
            </a:r>
            <a:r>
              <a:rPr lang="en-US" dirty="0"/>
              <a:t> </a:t>
            </a:r>
          </a:p>
        </p:txBody>
      </p:sp>
      <p:sp>
        <p:nvSpPr>
          <p:cNvPr id="13" name="TextBox 12">
            <a:extLst>
              <a:ext uri="{FF2B5EF4-FFF2-40B4-BE49-F238E27FC236}">
                <a16:creationId xmlns:a16="http://schemas.microsoft.com/office/drawing/2014/main" id="{E5221C87-D1A1-65FD-4D33-86D8A1FF9F99}"/>
              </a:ext>
            </a:extLst>
          </p:cNvPr>
          <p:cNvSpPr txBox="1"/>
          <p:nvPr/>
        </p:nvSpPr>
        <p:spPr>
          <a:xfrm>
            <a:off x="444817" y="4038525"/>
            <a:ext cx="4572000" cy="923330"/>
          </a:xfrm>
          <a:prstGeom prst="rect">
            <a:avLst/>
          </a:prstGeom>
          <a:noFill/>
        </p:spPr>
        <p:txBody>
          <a:bodyPr wrap="square">
            <a:spAutoFit/>
          </a:bodyPr>
          <a:lstStyle/>
          <a:p>
            <a:r>
              <a:rPr lang="en-US" dirty="0">
                <a:hlinkClick r:id="rId6"/>
              </a:rPr>
              <a:t>https://github.com/lafefspietz/MEMSduino/raw/main/PCB_files/microd-header-adapter-board-rev2.PrjPcb</a:t>
            </a:r>
            <a:r>
              <a:rPr lang="en-US" dirty="0"/>
              <a:t> </a:t>
            </a:r>
          </a:p>
        </p:txBody>
      </p:sp>
      <p:sp>
        <p:nvSpPr>
          <p:cNvPr id="14" name="Rectangle: Rounded Corners 13">
            <a:extLst>
              <a:ext uri="{FF2B5EF4-FFF2-40B4-BE49-F238E27FC236}">
                <a16:creationId xmlns:a16="http://schemas.microsoft.com/office/drawing/2014/main" id="{37C3E51B-5367-B312-87AE-C3630D8F420E}"/>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011834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r>
              <a:rPr lang="en-US" sz="3600" dirty="0"/>
              <a:t>Note that pins 13 and 12 connect to ground.  This might not be ideal in certain circumstances. We have broken ground at room temperature and use the metal in the dilution refrigerator for the ground now. This board will almost certainly be different from what other users will want. This example drives all 4 control lines of 4 MEMS switches.</a:t>
            </a:r>
          </a:p>
        </p:txBody>
      </p:sp>
    </p:spTree>
    <p:extLst>
      <p:ext uri="{BB962C8B-B14F-4D97-AF65-F5344CB8AC3E}">
        <p14:creationId xmlns:p14="http://schemas.microsoft.com/office/powerpoint/2010/main" val="1190605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is a phase matched switch from a common RF port to 8 RF ports.  There are three levels of switches, the bottom of which exists only to increase isolation, and the top of which has a short, an open, and a load for SOL calibration.</a:t>
            </a:r>
            <a:endParaRPr lang="en-US" sz="1200" dirty="0"/>
          </a:p>
        </p:txBody>
      </p:sp>
    </p:spTree>
    <p:extLst>
      <p:ext uri="{BB962C8B-B14F-4D97-AF65-F5344CB8AC3E}">
        <p14:creationId xmlns:p14="http://schemas.microsoft.com/office/powerpoint/2010/main" val="2996383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14DF33EF-469F-5B31-16E6-BDE5E426D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619" y="1908097"/>
            <a:ext cx="6648792" cy="3041806"/>
          </a:xfrm>
          <a:prstGeom prst="rect">
            <a:avLst/>
          </a:prstGeom>
        </p:spPr>
      </p:pic>
      <p:pic>
        <p:nvPicPr>
          <p:cNvPr id="6" name="Picture 5" descr="A picture containing floor, necktie, knife, chain&#10;&#10;Description automatically generated">
            <a:extLst>
              <a:ext uri="{FF2B5EF4-FFF2-40B4-BE49-F238E27FC236}">
                <a16:creationId xmlns:a16="http://schemas.microsoft.com/office/drawing/2014/main" id="{F2060E31-115E-81F1-F9D0-C37AF6200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879588" y="2529438"/>
            <a:ext cx="4324451" cy="1799122"/>
          </a:xfrm>
          <a:prstGeom prst="rect">
            <a:avLst/>
          </a:prstGeom>
        </p:spPr>
      </p:pic>
    </p:spTree>
    <p:extLst>
      <p:ext uri="{BB962C8B-B14F-4D97-AF65-F5344CB8AC3E}">
        <p14:creationId xmlns:p14="http://schemas.microsoft.com/office/powerpoint/2010/main" val="1926257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66B-29A7-5CF7-B3F9-0C56EB972873}"/>
              </a:ext>
            </a:extLst>
          </p:cNvPr>
          <p:cNvSpPr>
            <a:spLocks noGrp="1"/>
          </p:cNvSpPr>
          <p:nvPr>
            <p:ph type="title"/>
          </p:nvPr>
        </p:nvSpPr>
        <p:spPr>
          <a:xfrm>
            <a:off x="628650" y="365126"/>
            <a:ext cx="7886700" cy="2547756"/>
          </a:xfrm>
        </p:spPr>
        <p:txBody>
          <a:bodyPr>
            <a:normAutofit fontScale="90000"/>
          </a:bodyPr>
          <a:lstStyle/>
          <a:p>
            <a:r>
              <a:rPr lang="en-US" sz="19900" dirty="0"/>
              <a:t>S.O.L.</a:t>
            </a:r>
          </a:p>
        </p:txBody>
      </p:sp>
    </p:spTree>
    <p:extLst>
      <p:ext uri="{BB962C8B-B14F-4D97-AF65-F5344CB8AC3E}">
        <p14:creationId xmlns:p14="http://schemas.microsoft.com/office/powerpoint/2010/main" val="3996598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circuit board&#10;&#10;Description automatically generated with medium confidence">
            <a:extLst>
              <a:ext uri="{FF2B5EF4-FFF2-40B4-BE49-F238E27FC236}">
                <a16:creationId xmlns:a16="http://schemas.microsoft.com/office/drawing/2014/main" id="{E46E929F-1900-51B6-9BE1-95004AFE4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914" y="1764309"/>
            <a:ext cx="3817856" cy="2644284"/>
          </a:xfrm>
          <a:prstGeom prst="rect">
            <a:avLst/>
          </a:prstGeom>
        </p:spPr>
      </p:pic>
      <p:pic>
        <p:nvPicPr>
          <p:cNvPr id="9" name="Picture 8">
            <a:extLst>
              <a:ext uri="{FF2B5EF4-FFF2-40B4-BE49-F238E27FC236}">
                <a16:creationId xmlns:a16="http://schemas.microsoft.com/office/drawing/2014/main" id="{963521AA-CC9C-4995-3335-D7369A07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316" y="1623835"/>
            <a:ext cx="4279770" cy="2784758"/>
          </a:xfrm>
          <a:prstGeom prst="rect">
            <a:avLst/>
          </a:prstGeom>
        </p:spPr>
      </p:pic>
      <p:pic>
        <p:nvPicPr>
          <p:cNvPr id="11" name="Picture 10" descr="A picture containing metalware, screw, gear&#10;&#10;Description automatically generated">
            <a:extLst>
              <a:ext uri="{FF2B5EF4-FFF2-40B4-BE49-F238E27FC236}">
                <a16:creationId xmlns:a16="http://schemas.microsoft.com/office/drawing/2014/main" id="{97B8B79A-E49E-25B7-3631-656D0268C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785" y="4777975"/>
            <a:ext cx="1714708" cy="919400"/>
          </a:xfrm>
          <a:prstGeom prst="rect">
            <a:avLst/>
          </a:prstGeom>
        </p:spPr>
      </p:pic>
      <p:pic>
        <p:nvPicPr>
          <p:cNvPr id="13" name="Picture 12" descr="Diagram&#10;&#10;Description automatically generated">
            <a:extLst>
              <a:ext uri="{FF2B5EF4-FFF2-40B4-BE49-F238E27FC236}">
                <a16:creationId xmlns:a16="http://schemas.microsoft.com/office/drawing/2014/main" id="{FC7413EE-AA2A-4D4C-4EF8-61BA631058C3}"/>
              </a:ext>
            </a:extLst>
          </p:cNvPr>
          <p:cNvPicPr>
            <a:picLocks noChangeAspect="1"/>
          </p:cNvPicPr>
          <p:nvPr/>
        </p:nvPicPr>
        <p:blipFill rotWithShape="1">
          <a:blip r:embed="rId5">
            <a:extLst>
              <a:ext uri="{28A0092B-C50C-407E-A947-70E740481C1C}">
                <a14:useLocalDpi xmlns:a14="http://schemas.microsoft.com/office/drawing/2010/main" val="0"/>
              </a:ext>
            </a:extLst>
          </a:blip>
          <a:srcRect l="86408" b="85715"/>
          <a:stretch/>
        </p:blipFill>
        <p:spPr>
          <a:xfrm>
            <a:off x="5939764" y="658223"/>
            <a:ext cx="960750" cy="809677"/>
          </a:xfrm>
          <a:prstGeom prst="rect">
            <a:avLst/>
          </a:prstGeom>
        </p:spPr>
      </p:pic>
    </p:spTree>
    <p:extLst>
      <p:ext uri="{BB962C8B-B14F-4D97-AF65-F5344CB8AC3E}">
        <p14:creationId xmlns:p14="http://schemas.microsoft.com/office/powerpoint/2010/main" val="3643482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E9D79F-28B8-8419-A1A4-40313E3D8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09" y="3345111"/>
            <a:ext cx="3578514" cy="2828865"/>
          </a:xfrm>
          <a:prstGeom prst="rect">
            <a:avLst/>
          </a:prstGeom>
        </p:spPr>
      </p:pic>
      <p:pic>
        <p:nvPicPr>
          <p:cNvPr id="7" name="Picture 6" descr="A group of gold coins on a wooden surface&#10;&#10;Description automatically generated with medium confidence">
            <a:extLst>
              <a:ext uri="{FF2B5EF4-FFF2-40B4-BE49-F238E27FC236}">
                <a16:creationId xmlns:a16="http://schemas.microsoft.com/office/drawing/2014/main" id="{E6107D59-3711-6A3C-9B2D-0E9A72F02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846" y="3333200"/>
            <a:ext cx="2950352" cy="2737906"/>
          </a:xfrm>
          <a:prstGeom prst="rect">
            <a:avLst/>
          </a:prstGeom>
        </p:spPr>
      </p:pic>
      <p:pic>
        <p:nvPicPr>
          <p:cNvPr id="9" name="Picture 8" descr="A picture containing text, indoor, table&#10;&#10;Description automatically generated">
            <a:extLst>
              <a:ext uri="{FF2B5EF4-FFF2-40B4-BE49-F238E27FC236}">
                <a16:creationId xmlns:a16="http://schemas.microsoft.com/office/drawing/2014/main" id="{84121EBC-8407-A6AB-589C-6D1419F38064}"/>
              </a:ext>
            </a:extLst>
          </p:cNvPr>
          <p:cNvPicPr>
            <a:picLocks noChangeAspect="1"/>
          </p:cNvPicPr>
          <p:nvPr/>
        </p:nvPicPr>
        <p:blipFill rotWithShape="1">
          <a:blip r:embed="rId4">
            <a:extLst>
              <a:ext uri="{28A0092B-C50C-407E-A947-70E740481C1C}">
                <a14:useLocalDpi xmlns:a14="http://schemas.microsoft.com/office/drawing/2010/main" val="0"/>
              </a:ext>
            </a:extLst>
          </a:blip>
          <a:srcRect l="2371" t="14530" r="3609" b="11344"/>
          <a:stretch/>
        </p:blipFill>
        <p:spPr>
          <a:xfrm>
            <a:off x="273377" y="684024"/>
            <a:ext cx="8597246" cy="1904214"/>
          </a:xfrm>
          <a:prstGeom prst="rect">
            <a:avLst/>
          </a:prstGeom>
        </p:spPr>
      </p:pic>
    </p:spTree>
    <p:extLst>
      <p:ext uri="{BB962C8B-B14F-4D97-AF65-F5344CB8AC3E}">
        <p14:creationId xmlns:p14="http://schemas.microsoft.com/office/powerpoint/2010/main" val="121801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AD9B8D2-5D95-9A45-5724-1C71EE7C1481}"/>
              </a:ext>
            </a:extLst>
          </p:cNvPr>
          <p:cNvSpPr txBox="1"/>
          <p:nvPr/>
        </p:nvSpPr>
        <p:spPr>
          <a:xfrm>
            <a:off x="5002016" y="2518027"/>
            <a:ext cx="4221331"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2"/>
              </a:rPr>
              <a:t>https://www.amazon.com/ZYAMY-Dupont-Connector-Multicolor-Breadboard/dp/B0789F523N/</a:t>
            </a:r>
            <a:r>
              <a:rPr lang="en-US" dirty="0"/>
              <a:t> </a:t>
            </a:r>
          </a:p>
        </p:txBody>
      </p:sp>
      <p:sp>
        <p:nvSpPr>
          <p:cNvPr id="13" name="TextBox 12">
            <a:extLst>
              <a:ext uri="{FF2B5EF4-FFF2-40B4-BE49-F238E27FC236}">
                <a16:creationId xmlns:a16="http://schemas.microsoft.com/office/drawing/2014/main" id="{77338F89-09E1-C01A-8CEC-64EBE223DFC4}"/>
              </a:ext>
            </a:extLst>
          </p:cNvPr>
          <p:cNvSpPr txBox="1"/>
          <p:nvPr/>
        </p:nvSpPr>
        <p:spPr>
          <a:xfrm>
            <a:off x="208626" y="5372909"/>
            <a:ext cx="4221331"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https://www.digikey.com/en/products/detail/yageo/MFR-25FBF52-10K/13219</a:t>
            </a:r>
            <a:r>
              <a:rPr lang="en-US" dirty="0"/>
              <a:t> </a:t>
            </a:r>
          </a:p>
        </p:txBody>
      </p:sp>
      <p:sp>
        <p:nvSpPr>
          <p:cNvPr id="14" name="TextBox 13">
            <a:extLst>
              <a:ext uri="{FF2B5EF4-FFF2-40B4-BE49-F238E27FC236}">
                <a16:creationId xmlns:a16="http://schemas.microsoft.com/office/drawing/2014/main" id="{2EF76959-CA20-2E67-67D5-D6B1651CD055}"/>
              </a:ext>
            </a:extLst>
          </p:cNvPr>
          <p:cNvSpPr txBox="1"/>
          <p:nvPr/>
        </p:nvSpPr>
        <p:spPr>
          <a:xfrm>
            <a:off x="4780626" y="5649908"/>
            <a:ext cx="4221331" cy="369332"/>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https://www.adafruit.com/product/1559</a:t>
            </a:r>
            <a:r>
              <a:rPr lang="en-US" dirty="0"/>
              <a:t> </a:t>
            </a:r>
          </a:p>
        </p:txBody>
      </p:sp>
      <p:sp>
        <p:nvSpPr>
          <p:cNvPr id="15" name="TextBox 14">
            <a:extLst>
              <a:ext uri="{FF2B5EF4-FFF2-40B4-BE49-F238E27FC236}">
                <a16:creationId xmlns:a16="http://schemas.microsoft.com/office/drawing/2014/main" id="{C16B9522-9884-6236-37FC-B0D83994A105}"/>
              </a:ext>
            </a:extLst>
          </p:cNvPr>
          <p:cNvSpPr txBox="1"/>
          <p:nvPr/>
        </p:nvSpPr>
        <p:spPr>
          <a:xfrm>
            <a:off x="114363" y="2775654"/>
            <a:ext cx="4409856"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https://www.digikey.com/en/products/detail/e-switch/TL59NF160Q/390533</a:t>
            </a:r>
            <a:r>
              <a:rPr lang="en-US" dirty="0"/>
              <a:t> </a:t>
            </a:r>
          </a:p>
        </p:txBody>
      </p:sp>
      <p:pic>
        <p:nvPicPr>
          <p:cNvPr id="16" name="Picture 15" descr="A picture containing indoor&#10;&#10;Description automatically generated">
            <a:extLst>
              <a:ext uri="{FF2B5EF4-FFF2-40B4-BE49-F238E27FC236}">
                <a16:creationId xmlns:a16="http://schemas.microsoft.com/office/drawing/2014/main" id="{E450D24C-0BC8-FCD4-5EF6-8842C49BBB4A}"/>
              </a:ext>
            </a:extLst>
          </p:cNvPr>
          <p:cNvPicPr>
            <a:picLocks noChangeAspect="1"/>
          </p:cNvPicPr>
          <p:nvPr/>
        </p:nvPicPr>
        <p:blipFill rotWithShape="1">
          <a:blip r:embed="rId6">
            <a:extLst>
              <a:ext uri="{28A0092B-C50C-407E-A947-70E740481C1C}">
                <a14:useLocalDpi xmlns:a14="http://schemas.microsoft.com/office/drawing/2010/main" val="0"/>
              </a:ext>
            </a:extLst>
          </a:blip>
          <a:srcRect l="21824" t="1051" r="42986" b="77767"/>
          <a:stretch/>
        </p:blipFill>
        <p:spPr>
          <a:xfrm>
            <a:off x="1319753" y="2091859"/>
            <a:ext cx="2117854" cy="750413"/>
          </a:xfrm>
          <a:prstGeom prst="rect">
            <a:avLst/>
          </a:prstGeom>
        </p:spPr>
      </p:pic>
      <p:pic>
        <p:nvPicPr>
          <p:cNvPr id="17" name="Picture 16" descr="A picture containing indoor&#10;&#10;Description automatically generated">
            <a:extLst>
              <a:ext uri="{FF2B5EF4-FFF2-40B4-BE49-F238E27FC236}">
                <a16:creationId xmlns:a16="http://schemas.microsoft.com/office/drawing/2014/main" id="{2A3A3512-0266-EE03-7569-E3B9114FD749}"/>
              </a:ext>
            </a:extLst>
          </p:cNvPr>
          <p:cNvPicPr>
            <a:picLocks noChangeAspect="1"/>
          </p:cNvPicPr>
          <p:nvPr/>
        </p:nvPicPr>
        <p:blipFill rotWithShape="1">
          <a:blip r:embed="rId6">
            <a:extLst>
              <a:ext uri="{28A0092B-C50C-407E-A947-70E740481C1C}">
                <a14:useLocalDpi xmlns:a14="http://schemas.microsoft.com/office/drawing/2010/main" val="0"/>
              </a:ext>
            </a:extLst>
          </a:blip>
          <a:srcRect t="69233" r="62596"/>
          <a:stretch/>
        </p:blipFill>
        <p:spPr>
          <a:xfrm>
            <a:off x="336243" y="4336330"/>
            <a:ext cx="2251149" cy="1089930"/>
          </a:xfrm>
          <a:prstGeom prst="rect">
            <a:avLst/>
          </a:prstGeom>
        </p:spPr>
      </p:pic>
      <p:pic>
        <p:nvPicPr>
          <p:cNvPr id="18" name="Picture 17" descr="A picture containing indoor&#10;&#10;Description automatically generated">
            <a:extLst>
              <a:ext uri="{FF2B5EF4-FFF2-40B4-BE49-F238E27FC236}">
                <a16:creationId xmlns:a16="http://schemas.microsoft.com/office/drawing/2014/main" id="{74545BEE-95EF-EE91-9E79-A6FE2AEEF6AA}"/>
              </a:ext>
            </a:extLst>
          </p:cNvPr>
          <p:cNvPicPr>
            <a:picLocks noChangeAspect="1"/>
          </p:cNvPicPr>
          <p:nvPr/>
        </p:nvPicPr>
        <p:blipFill rotWithShape="1">
          <a:blip r:embed="rId6">
            <a:extLst>
              <a:ext uri="{28A0092B-C50C-407E-A947-70E740481C1C}">
                <a14:useLocalDpi xmlns:a14="http://schemas.microsoft.com/office/drawing/2010/main" val="0"/>
              </a:ext>
            </a:extLst>
          </a:blip>
          <a:srcRect l="44757" t="57964" r="36227" b="25201"/>
          <a:stretch/>
        </p:blipFill>
        <p:spPr>
          <a:xfrm>
            <a:off x="5114728" y="1903687"/>
            <a:ext cx="1303827" cy="679387"/>
          </a:xfrm>
          <a:prstGeom prst="rect">
            <a:avLst/>
          </a:prstGeom>
        </p:spPr>
      </p:pic>
      <p:pic>
        <p:nvPicPr>
          <p:cNvPr id="19" name="Picture 18" descr="A picture containing indoor&#10;&#10;Description automatically generated">
            <a:extLst>
              <a:ext uri="{FF2B5EF4-FFF2-40B4-BE49-F238E27FC236}">
                <a16:creationId xmlns:a16="http://schemas.microsoft.com/office/drawing/2014/main" id="{B41086B2-4EFC-B875-3966-A58568838A3E}"/>
              </a:ext>
            </a:extLst>
          </p:cNvPr>
          <p:cNvPicPr>
            <a:picLocks noChangeAspect="1"/>
          </p:cNvPicPr>
          <p:nvPr/>
        </p:nvPicPr>
        <p:blipFill rotWithShape="1">
          <a:blip r:embed="rId6">
            <a:extLst>
              <a:ext uri="{28A0092B-C50C-407E-A947-70E740481C1C}">
                <a14:useLocalDpi xmlns:a14="http://schemas.microsoft.com/office/drawing/2010/main" val="0"/>
              </a:ext>
            </a:extLst>
          </a:blip>
          <a:srcRect l="59993" t="17028" r="26453" b="40849"/>
          <a:stretch/>
        </p:blipFill>
        <p:spPr>
          <a:xfrm>
            <a:off x="5191584" y="3653357"/>
            <a:ext cx="1116705" cy="2042717"/>
          </a:xfrm>
          <a:prstGeom prst="rect">
            <a:avLst/>
          </a:prstGeom>
        </p:spPr>
      </p:pic>
      <p:sp>
        <p:nvSpPr>
          <p:cNvPr id="21" name="Title 1">
            <a:extLst>
              <a:ext uri="{FF2B5EF4-FFF2-40B4-BE49-F238E27FC236}">
                <a16:creationId xmlns:a16="http://schemas.microsoft.com/office/drawing/2014/main" id="{057CAE09-0B88-F39F-F5D8-E7570BB64D4D}"/>
              </a:ext>
            </a:extLst>
          </p:cNvPr>
          <p:cNvSpPr>
            <a:spLocks noGrp="1"/>
          </p:cNvSpPr>
          <p:nvPr>
            <p:ph type="title"/>
          </p:nvPr>
        </p:nvSpPr>
        <p:spPr>
          <a:xfrm>
            <a:off x="628650" y="365126"/>
            <a:ext cx="7886700" cy="1325563"/>
          </a:xfrm>
        </p:spPr>
        <p:txBody>
          <a:bodyPr/>
          <a:lstStyle/>
          <a:p>
            <a:pPr algn="ctr"/>
            <a:r>
              <a:rPr lang="en-US" dirty="0"/>
              <a:t>Order Components</a:t>
            </a:r>
          </a:p>
        </p:txBody>
      </p:sp>
      <p:sp>
        <p:nvSpPr>
          <p:cNvPr id="24" name="Rectangle: Rounded Corners 23">
            <a:extLst>
              <a:ext uri="{FF2B5EF4-FFF2-40B4-BE49-F238E27FC236}">
                <a16:creationId xmlns:a16="http://schemas.microsoft.com/office/drawing/2014/main" id="{BA22EA28-B271-53F5-1DA5-7DEDB7CFF5F5}"/>
              </a:ext>
            </a:extLst>
          </p:cNvPr>
          <p:cNvSpPr/>
          <p:nvPr/>
        </p:nvSpPr>
        <p:spPr>
          <a:xfrm>
            <a:off x="6418555" y="1938316"/>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4 Wire Header cable, 6” long x2</a:t>
            </a:r>
          </a:p>
        </p:txBody>
      </p:sp>
      <p:sp>
        <p:nvSpPr>
          <p:cNvPr id="25" name="Rectangle: Rounded Corners 24">
            <a:extLst>
              <a:ext uri="{FF2B5EF4-FFF2-40B4-BE49-F238E27FC236}">
                <a16:creationId xmlns:a16="http://schemas.microsoft.com/office/drawing/2014/main" id="{97C1990A-0A8A-DFA7-1D45-9B1C3DA2585D}"/>
              </a:ext>
            </a:extLst>
          </p:cNvPr>
          <p:cNvSpPr/>
          <p:nvPr/>
        </p:nvSpPr>
        <p:spPr>
          <a:xfrm>
            <a:off x="6485137" y="5049744"/>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err="1"/>
              <a:t>NeoPixel</a:t>
            </a:r>
            <a:r>
              <a:rPr lang="en-US" sz="1350" dirty="0"/>
              <a:t> RGB programmable LED x6</a:t>
            </a:r>
          </a:p>
        </p:txBody>
      </p:sp>
      <p:sp>
        <p:nvSpPr>
          <p:cNvPr id="26" name="Rectangle: Rounded Corners 25">
            <a:extLst>
              <a:ext uri="{FF2B5EF4-FFF2-40B4-BE49-F238E27FC236}">
                <a16:creationId xmlns:a16="http://schemas.microsoft.com/office/drawing/2014/main" id="{CA2EA63A-9967-386E-C0E2-9398656F958D}"/>
              </a:ext>
            </a:extLst>
          </p:cNvPr>
          <p:cNvSpPr/>
          <p:nvPr/>
        </p:nvSpPr>
        <p:spPr>
          <a:xfrm>
            <a:off x="2587392" y="4544162"/>
            <a:ext cx="2037825" cy="812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 kOhm axial resistor x6</a:t>
            </a:r>
          </a:p>
        </p:txBody>
      </p:sp>
      <p:sp>
        <p:nvSpPr>
          <p:cNvPr id="29" name="Rectangle: Rounded Corners 28">
            <a:extLst>
              <a:ext uri="{FF2B5EF4-FFF2-40B4-BE49-F238E27FC236}">
                <a16:creationId xmlns:a16="http://schemas.microsoft.com/office/drawing/2014/main" id="{7E37D3B8-967F-EB1D-5508-C61BE5EF6280}"/>
              </a:ext>
            </a:extLst>
          </p:cNvPr>
          <p:cNvSpPr/>
          <p:nvPr/>
        </p:nvSpPr>
        <p:spPr>
          <a:xfrm>
            <a:off x="3437607" y="2474308"/>
            <a:ext cx="942854" cy="3482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Button x6</a:t>
            </a:r>
          </a:p>
        </p:txBody>
      </p:sp>
      <p:sp>
        <p:nvSpPr>
          <p:cNvPr id="30" name="Rectangle: Rounded Corners 29">
            <a:extLst>
              <a:ext uri="{FF2B5EF4-FFF2-40B4-BE49-F238E27FC236}">
                <a16:creationId xmlns:a16="http://schemas.microsoft.com/office/drawing/2014/main" id="{217FA90A-F488-EE94-C61C-4F85B219BC5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2" name="Picture 1" descr="A picture containing indoor&#10;&#10;Description automatically generated">
            <a:extLst>
              <a:ext uri="{FF2B5EF4-FFF2-40B4-BE49-F238E27FC236}">
                <a16:creationId xmlns:a16="http://schemas.microsoft.com/office/drawing/2014/main" id="{FC61ECB4-6144-0732-27AB-A56E7EC0FBAA}"/>
              </a:ext>
            </a:extLst>
          </p:cNvPr>
          <p:cNvPicPr>
            <a:picLocks noChangeAspect="1"/>
          </p:cNvPicPr>
          <p:nvPr/>
        </p:nvPicPr>
        <p:blipFill rotWithShape="1">
          <a:blip r:embed="rId6">
            <a:extLst>
              <a:ext uri="{28A0092B-C50C-407E-A947-70E740481C1C}">
                <a14:useLocalDpi xmlns:a14="http://schemas.microsoft.com/office/drawing/2010/main" val="0"/>
              </a:ext>
            </a:extLst>
          </a:blip>
          <a:srcRect l="59993" t="17028" r="27522" b="70924"/>
          <a:stretch/>
        </p:blipFill>
        <p:spPr>
          <a:xfrm>
            <a:off x="6371116" y="4336330"/>
            <a:ext cx="1028620" cy="584270"/>
          </a:xfrm>
          <a:prstGeom prst="rect">
            <a:avLst/>
          </a:prstGeom>
        </p:spPr>
      </p:pic>
      <p:pic>
        <p:nvPicPr>
          <p:cNvPr id="3" name="Picture 2" descr="A picture containing indoor&#10;&#10;Description automatically generated">
            <a:extLst>
              <a:ext uri="{FF2B5EF4-FFF2-40B4-BE49-F238E27FC236}">
                <a16:creationId xmlns:a16="http://schemas.microsoft.com/office/drawing/2014/main" id="{04DC013F-1E19-9702-C0E9-29DC7C1C8C4A}"/>
              </a:ext>
            </a:extLst>
          </p:cNvPr>
          <p:cNvPicPr>
            <a:picLocks noChangeAspect="1"/>
          </p:cNvPicPr>
          <p:nvPr/>
        </p:nvPicPr>
        <p:blipFill rotWithShape="1">
          <a:blip r:embed="rId6">
            <a:extLst>
              <a:ext uri="{28A0092B-C50C-407E-A947-70E740481C1C}">
                <a14:useLocalDpi xmlns:a14="http://schemas.microsoft.com/office/drawing/2010/main" val="0"/>
              </a:ext>
            </a:extLst>
          </a:blip>
          <a:srcRect t="69233" r="64811" b="20237"/>
          <a:stretch/>
        </p:blipFill>
        <p:spPr>
          <a:xfrm>
            <a:off x="402890" y="3919272"/>
            <a:ext cx="2117854" cy="373015"/>
          </a:xfrm>
          <a:prstGeom prst="rect">
            <a:avLst/>
          </a:prstGeom>
        </p:spPr>
      </p:pic>
      <p:pic>
        <p:nvPicPr>
          <p:cNvPr id="4" name="Picture 3" descr="A picture containing indoor&#10;&#10;Description automatically generated">
            <a:extLst>
              <a:ext uri="{FF2B5EF4-FFF2-40B4-BE49-F238E27FC236}">
                <a16:creationId xmlns:a16="http://schemas.microsoft.com/office/drawing/2014/main" id="{161FD272-BA2C-2857-6CA6-997F11984727}"/>
              </a:ext>
            </a:extLst>
          </p:cNvPr>
          <p:cNvPicPr>
            <a:picLocks noChangeAspect="1"/>
          </p:cNvPicPr>
          <p:nvPr/>
        </p:nvPicPr>
        <p:blipFill rotWithShape="1">
          <a:blip r:embed="rId6">
            <a:extLst>
              <a:ext uri="{28A0092B-C50C-407E-A947-70E740481C1C}">
                <a14:useLocalDpi xmlns:a14="http://schemas.microsoft.com/office/drawing/2010/main" val="0"/>
              </a:ext>
            </a:extLst>
          </a:blip>
          <a:srcRect l="21824" t="3056" r="65311" b="77767"/>
          <a:stretch/>
        </p:blipFill>
        <p:spPr>
          <a:xfrm>
            <a:off x="489141" y="2134614"/>
            <a:ext cx="774256" cy="679387"/>
          </a:xfrm>
          <a:prstGeom prst="rect">
            <a:avLst/>
          </a:prstGeom>
        </p:spPr>
      </p:pic>
    </p:spTree>
    <p:extLst>
      <p:ext uri="{BB962C8B-B14F-4D97-AF65-F5344CB8AC3E}">
        <p14:creationId xmlns:p14="http://schemas.microsoft.com/office/powerpoint/2010/main" val="2649524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endParaRPr lang="en-US" sz="3600" dirty="0"/>
          </a:p>
        </p:txBody>
      </p:sp>
    </p:spTree>
    <p:extLst>
      <p:ext uri="{BB962C8B-B14F-4D97-AF65-F5344CB8AC3E}">
        <p14:creationId xmlns:p14="http://schemas.microsoft.com/office/powerpoint/2010/main" val="2471455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fontScale="90000"/>
          </a:bodyPr>
          <a:lstStyle/>
          <a:p>
            <a:r>
              <a:rPr lang="en-US" dirty="0"/>
              <a:t>Micro D to Header Adapter Board Build</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18787763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900</TotalTime>
  <Words>471</Words>
  <Application>Microsoft Office PowerPoint</Application>
  <PresentationFormat>On-screen Show (4:3)</PresentationFormat>
  <Paragraphs>57</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SP8T + SOL System</vt:lpstr>
      <vt:lpstr>PowerPoint Presentation</vt:lpstr>
      <vt:lpstr>PowerPoint Presentation</vt:lpstr>
      <vt:lpstr>S.O.L.</vt:lpstr>
      <vt:lpstr>PowerPoint Presentation</vt:lpstr>
      <vt:lpstr>PowerPoint Presentation</vt:lpstr>
      <vt:lpstr>Order Components</vt:lpstr>
      <vt:lpstr>PowerPoint Presentation</vt:lpstr>
      <vt:lpstr>Micro D to Header Adapter Board Build</vt:lpstr>
      <vt:lpstr>PowerPoint Presentation</vt:lpstr>
      <vt:lpstr>Parts</vt:lpstr>
      <vt:lpstr>PowerPoint Presentation</vt:lpstr>
      <vt:lpstr>Header breakaways: 4 pin x8</vt:lpstr>
      <vt:lpstr>Cut off the screws with a cutting wheel:</vt:lpstr>
      <vt:lpstr>PowerPoint Presentation</vt:lpstr>
      <vt:lpstr>Mechanical Drawing</vt:lpstr>
      <vt:lpstr>Altium Designer Files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Spietz, Lafe F. (Fed)</dc:creator>
  <cp:lastModifiedBy>Spietz, Lafe F. (Fed)</cp:lastModifiedBy>
  <cp:revision>47</cp:revision>
  <dcterms:created xsi:type="dcterms:W3CDTF">2024-08-11T02:08:56Z</dcterms:created>
  <dcterms:modified xsi:type="dcterms:W3CDTF">2024-08-18T20:45:41Z</dcterms:modified>
</cp:coreProperties>
</file>